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</p:sldIdLst>
  <p:sldSz cx="18288000" cy="10287000"/>
  <p:notesSz cx="6858000" cy="9144000"/>
  <p:embeddedFontLst>
    <p:embeddedFont>
      <p:font typeface="Libre Baskerville" charset="1" panose="02000000000000000000"/>
      <p:regular r:id="rId6"/>
    </p:embeddedFont>
    <p:embeddedFont>
      <p:font typeface="Libre Baskerville Bold" charset="1" panose="02000000000000000000"/>
      <p:regular r:id="rId7"/>
    </p:embeddedFont>
    <p:embeddedFont>
      <p:font typeface="Libre Baskerville Italics" charset="1" panose="02000000000000000000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TT Phobos Inline" charset="1" panose="02000503020000020004"/>
      <p:regular r:id="rId13"/>
    </p:embeddedFont>
    <p:embeddedFont>
      <p:font typeface="TT Phobos" charset="1" panose="02000503050000020004"/>
      <p:regular r:id="rId14"/>
    </p:embeddedFont>
    <p:embeddedFont>
      <p:font typeface="TT Phobos Bold" charset="1" panose="02000803060000020004"/>
      <p:regular r:id="rId15"/>
    </p:embeddedFont>
    <p:embeddedFont>
      <p:font typeface="TT Phobos Italics" charset="1" panose="02000503080000090004"/>
      <p:regular r:id="rId16"/>
    </p:embeddedFont>
    <p:embeddedFont>
      <p:font typeface="TT Phobos Bold Italics" charset="1" panose="02000803060000090004"/>
      <p:regular r:id="rId17"/>
    </p:embeddedFont>
    <p:embeddedFont>
      <p:font typeface="TT Norms" charset="1" panose="02000503030000020003"/>
      <p:regular r:id="rId18"/>
    </p:embeddedFont>
    <p:embeddedFont>
      <p:font typeface="TT Norms Bold" charset="1" panose="02000803030000020004"/>
      <p:regular r:id="rId19"/>
    </p:embeddedFont>
    <p:embeddedFont>
      <p:font typeface="TT Norms Italics" charset="1" panose="02000503030000090003"/>
      <p:regular r:id="rId20"/>
    </p:embeddedFont>
    <p:embeddedFont>
      <p:font typeface="TT Norms Bold Italics" charset="1" panose="02000803020000090004"/>
      <p:regular r:id="rId21"/>
    </p:embeddedFont>
    <p:embeddedFont>
      <p:font typeface="TT Norms Light" charset="1" panose="02000503020000020003"/>
      <p:regular r:id="rId22"/>
    </p:embeddedFont>
    <p:embeddedFont>
      <p:font typeface="TT Norms Light Italics" charset="1" panose="02000503020000090003"/>
      <p:regular r:id="rId23"/>
    </p:embeddedFont>
    <p:embeddedFont>
      <p:font typeface="TT Norms Ultra-Bold" charset="1" panose="02000503040000020004"/>
      <p:regular r:id="rId24"/>
    </p:embeddedFont>
    <p:embeddedFont>
      <p:font typeface="TT Norms Ultra-Bold Italics" charset="1" panose="02000503020000090004"/>
      <p:regular r:id="rId25"/>
    </p:embeddedFont>
    <p:embeddedFont>
      <p:font typeface="TT Norms Heavy" charset="1" panose="02000503050000020004"/>
      <p:regular r:id="rId26"/>
    </p:embeddedFont>
    <p:embeddedFont>
      <p:font typeface="TT Norms Heavy Italics" charset="1" panose="0200050302000009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gif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Relationship Id="rId3" Target="../media/image13.gif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gif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gif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0094" y="7911947"/>
            <a:ext cx="19388189" cy="4750106"/>
          </a:xfrm>
          <a:custGeom>
            <a:avLst/>
            <a:gdLst/>
            <a:ahLst/>
            <a:cxnLst/>
            <a:rect r="r" b="b" t="t" l="l"/>
            <a:pathLst>
              <a:path h="4750106" w="19388189">
                <a:moveTo>
                  <a:pt x="0" y="0"/>
                </a:moveTo>
                <a:lnTo>
                  <a:pt x="19388188" y="0"/>
                </a:lnTo>
                <a:lnTo>
                  <a:pt x="19388188" y="4750106"/>
                </a:lnTo>
                <a:lnTo>
                  <a:pt x="0" y="4750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05306" y="-871020"/>
            <a:ext cx="8762237" cy="8998446"/>
          </a:xfrm>
          <a:custGeom>
            <a:avLst/>
            <a:gdLst/>
            <a:ahLst/>
            <a:cxnLst/>
            <a:rect r="r" b="b" t="t" l="l"/>
            <a:pathLst>
              <a:path h="8998446" w="8762237">
                <a:moveTo>
                  <a:pt x="0" y="0"/>
                </a:moveTo>
                <a:lnTo>
                  <a:pt x="8762237" y="0"/>
                </a:lnTo>
                <a:lnTo>
                  <a:pt x="8762237" y="8998446"/>
                </a:lnTo>
                <a:lnTo>
                  <a:pt x="0" y="89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858499" y="2265996"/>
            <a:ext cx="5726516" cy="619082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168529" y="5914132"/>
            <a:ext cx="986892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5D6"/>
                </a:solidFill>
                <a:latin typeface="TT Norms"/>
              </a:rPr>
              <a:t>Presented by: Hitexa Ingle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85016" y="3217519"/>
            <a:ext cx="9035951" cy="2763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5"/>
              </a:lnSpc>
            </a:pPr>
            <a:r>
              <a:rPr lang="en-US" sz="8253">
                <a:solidFill>
                  <a:srgbClr val="FFF5D6"/>
                </a:solidFill>
                <a:latin typeface="TT Phobos Inline"/>
              </a:rPr>
              <a:t>LIBRARY MANAGEMENT SYSTEM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46119" y="3160689"/>
            <a:ext cx="1449412" cy="1949087"/>
          </a:xfrm>
          <a:custGeom>
            <a:avLst/>
            <a:gdLst/>
            <a:ahLst/>
            <a:cxnLst/>
            <a:rect r="r" b="b" t="t" l="l"/>
            <a:pathLst>
              <a:path h="1949087" w="1449412">
                <a:moveTo>
                  <a:pt x="0" y="0"/>
                </a:moveTo>
                <a:lnTo>
                  <a:pt x="1449412" y="0"/>
                </a:lnTo>
                <a:lnTo>
                  <a:pt x="1449412" y="1949087"/>
                </a:lnTo>
                <a:lnTo>
                  <a:pt x="0" y="194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8644" y="8204819"/>
            <a:ext cx="2464363" cy="1949087"/>
          </a:xfrm>
          <a:custGeom>
            <a:avLst/>
            <a:gdLst/>
            <a:ahLst/>
            <a:cxnLst/>
            <a:rect r="r" b="b" t="t" l="l"/>
            <a:pathLst>
              <a:path h="1949087" w="2464363">
                <a:moveTo>
                  <a:pt x="0" y="0"/>
                </a:moveTo>
                <a:lnTo>
                  <a:pt x="2464362" y="0"/>
                </a:lnTo>
                <a:lnTo>
                  <a:pt x="2464362" y="1949087"/>
                </a:lnTo>
                <a:lnTo>
                  <a:pt x="0" y="1949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4848" y="6062276"/>
            <a:ext cx="1811955" cy="1515453"/>
          </a:xfrm>
          <a:custGeom>
            <a:avLst/>
            <a:gdLst/>
            <a:ahLst/>
            <a:cxnLst/>
            <a:rect r="r" b="b" t="t" l="l"/>
            <a:pathLst>
              <a:path h="1515453" w="1811955">
                <a:moveTo>
                  <a:pt x="0" y="0"/>
                </a:moveTo>
                <a:lnTo>
                  <a:pt x="1811955" y="0"/>
                </a:lnTo>
                <a:lnTo>
                  <a:pt x="1811955" y="1515453"/>
                </a:lnTo>
                <a:lnTo>
                  <a:pt x="0" y="1515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43591" y="3160689"/>
            <a:ext cx="2562070" cy="1462709"/>
          </a:xfrm>
          <a:custGeom>
            <a:avLst/>
            <a:gdLst/>
            <a:ahLst/>
            <a:cxnLst/>
            <a:rect r="r" b="b" t="t" l="l"/>
            <a:pathLst>
              <a:path h="1462709" w="2562070">
                <a:moveTo>
                  <a:pt x="0" y="0"/>
                </a:moveTo>
                <a:lnTo>
                  <a:pt x="2562070" y="0"/>
                </a:lnTo>
                <a:lnTo>
                  <a:pt x="2562070" y="1462709"/>
                </a:lnTo>
                <a:lnTo>
                  <a:pt x="0" y="14627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6962" y="529081"/>
            <a:ext cx="16460983" cy="200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9298">
                <a:solidFill>
                  <a:srgbClr val="253943"/>
                </a:solidFill>
                <a:latin typeface="TT Phobos Inline"/>
              </a:rPr>
              <a:t>PRESENTATION CONTENT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05106" y="3562532"/>
            <a:ext cx="382189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53943"/>
                </a:solidFill>
                <a:latin typeface="TT Phobos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09294" y="6135685"/>
            <a:ext cx="382189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53943"/>
                </a:solidFill>
                <a:latin typeface="TT Phobos Bold"/>
              </a:rPr>
              <a:t>FLOWCHART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09294" y="8572938"/>
            <a:ext cx="382189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53943"/>
                </a:solidFill>
                <a:latin typeface="TT Phobos Bold"/>
              </a:rPr>
              <a:t>ADVANTAGE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90208" y="3562532"/>
            <a:ext cx="382189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53943"/>
                </a:solidFill>
                <a:latin typeface="TT Phobos Bold"/>
              </a:rPr>
              <a:t>DISADVANTAGE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398519" y="3313089"/>
            <a:ext cx="1449412" cy="1949087"/>
          </a:xfrm>
          <a:custGeom>
            <a:avLst/>
            <a:gdLst/>
            <a:ahLst/>
            <a:cxnLst/>
            <a:rect r="r" b="b" t="t" l="l"/>
            <a:pathLst>
              <a:path h="1949087" w="1449412">
                <a:moveTo>
                  <a:pt x="0" y="0"/>
                </a:moveTo>
                <a:lnTo>
                  <a:pt x="1449412" y="0"/>
                </a:lnTo>
                <a:lnTo>
                  <a:pt x="1449412" y="1949087"/>
                </a:lnTo>
                <a:lnTo>
                  <a:pt x="0" y="194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92445" y="5502454"/>
            <a:ext cx="2464363" cy="1949087"/>
          </a:xfrm>
          <a:custGeom>
            <a:avLst/>
            <a:gdLst/>
            <a:ahLst/>
            <a:cxnLst/>
            <a:rect r="r" b="b" t="t" l="l"/>
            <a:pathLst>
              <a:path h="1949087" w="2464363">
                <a:moveTo>
                  <a:pt x="0" y="0"/>
                </a:moveTo>
                <a:lnTo>
                  <a:pt x="2464363" y="0"/>
                </a:lnTo>
                <a:lnTo>
                  <a:pt x="2464363" y="1949087"/>
                </a:lnTo>
                <a:lnTo>
                  <a:pt x="0" y="1949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99920" y="7939707"/>
            <a:ext cx="1449412" cy="1949087"/>
          </a:xfrm>
          <a:custGeom>
            <a:avLst/>
            <a:gdLst/>
            <a:ahLst/>
            <a:cxnLst/>
            <a:rect r="r" b="b" t="t" l="l"/>
            <a:pathLst>
              <a:path h="1949087" w="1449412">
                <a:moveTo>
                  <a:pt x="0" y="0"/>
                </a:moveTo>
                <a:lnTo>
                  <a:pt x="1449412" y="0"/>
                </a:lnTo>
                <a:lnTo>
                  <a:pt x="1449412" y="1949087"/>
                </a:lnTo>
                <a:lnTo>
                  <a:pt x="0" y="194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490208" y="5986076"/>
            <a:ext cx="382189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53943"/>
                </a:solidFill>
                <a:latin typeface="TT Phobos Bold"/>
              </a:rPr>
              <a:t>FUTURE SCOPE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90208" y="8572938"/>
            <a:ext cx="382189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53943"/>
                </a:solidFill>
                <a:latin typeface="TT Phobos Bold"/>
              </a:rPr>
              <a:t>CONCULSION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A5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10298" y="3049977"/>
            <a:ext cx="13956136" cy="2758990"/>
            <a:chOff x="0" y="0"/>
            <a:chExt cx="6292115" cy="1243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92115" cy="1243889"/>
            </a:xfrm>
            <a:custGeom>
              <a:avLst/>
              <a:gdLst/>
              <a:ahLst/>
              <a:cxnLst/>
              <a:rect r="r" b="b" t="t" l="l"/>
              <a:pathLst>
                <a:path h="1243889" w="6292115">
                  <a:moveTo>
                    <a:pt x="0" y="0"/>
                  </a:moveTo>
                  <a:lnTo>
                    <a:pt x="6292115" y="0"/>
                  </a:lnTo>
                  <a:lnTo>
                    <a:pt x="6292115" y="1243889"/>
                  </a:lnTo>
                  <a:lnTo>
                    <a:pt x="0" y="1243889"/>
                  </a:lnTo>
                  <a:close/>
                </a:path>
              </a:pathLst>
            </a:custGeom>
            <a:solidFill>
              <a:srgbClr val="253943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19954" y="3465941"/>
            <a:ext cx="3220647" cy="268924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223125" y="6706828"/>
            <a:ext cx="14150561" cy="2758990"/>
            <a:chOff x="0" y="0"/>
            <a:chExt cx="6379772" cy="12438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79771" cy="1243889"/>
            </a:xfrm>
            <a:custGeom>
              <a:avLst/>
              <a:gdLst/>
              <a:ahLst/>
              <a:cxnLst/>
              <a:rect r="r" b="b" t="t" l="l"/>
              <a:pathLst>
                <a:path h="1243889" w="6379771">
                  <a:moveTo>
                    <a:pt x="0" y="0"/>
                  </a:moveTo>
                  <a:lnTo>
                    <a:pt x="6379771" y="0"/>
                  </a:lnTo>
                  <a:lnTo>
                    <a:pt x="6379771" y="1243889"/>
                  </a:lnTo>
                  <a:lnTo>
                    <a:pt x="0" y="1243889"/>
                  </a:lnTo>
                  <a:close/>
                </a:path>
              </a:pathLst>
            </a:custGeom>
            <a:solidFill>
              <a:srgbClr val="253943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305172" y="7057522"/>
            <a:ext cx="4213822" cy="355440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654995" y="1360892"/>
            <a:ext cx="14757088" cy="155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6"/>
              </a:lnSpc>
            </a:pPr>
            <a:r>
              <a:rPr lang="en-US" sz="13090">
                <a:solidFill>
                  <a:srgbClr val="253943"/>
                </a:solidFill>
                <a:latin typeface="TT Phobos Inline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0337" y="6813550"/>
            <a:ext cx="13956136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5D6"/>
                </a:solidFill>
                <a:latin typeface="Libre Baskerville"/>
              </a:rPr>
              <a:t>By using this, we can store a student's information, issue a book and store a student's information who take a book from this library. Mainly this application are used by Library administration.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85132" y="3261143"/>
            <a:ext cx="12893762" cy="226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7"/>
              </a:lnSpc>
              <a:spcBef>
                <a:spcPct val="0"/>
              </a:spcBef>
            </a:pPr>
            <a:r>
              <a:rPr lang="en-US" sz="3255">
                <a:solidFill>
                  <a:srgbClr val="FFF5D6"/>
                </a:solidFill>
                <a:latin typeface="Libre Baskerville"/>
              </a:rPr>
              <a:t>Modern Generation is going to dependable on computer and through computer we use Software. Hence, we are creating an Application for managing library system by using java JDBC.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17985" y="441484"/>
            <a:ext cx="11725675" cy="83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3"/>
              </a:lnSpc>
            </a:pPr>
            <a:r>
              <a:rPr lang="en-US" sz="7015">
                <a:solidFill>
                  <a:srgbClr val="253943"/>
                </a:solidFill>
                <a:latin typeface="TT Phobos Inline"/>
              </a:rPr>
              <a:t>FLOWCHART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514350"/>
            <a:ext cx="11293305" cy="11293305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53943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9344644" y="738761"/>
            <a:ext cx="8749774" cy="89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6"/>
              </a:lnSpc>
            </a:pPr>
            <a:r>
              <a:rPr lang="en-US" sz="7595">
                <a:solidFill>
                  <a:srgbClr val="FFF5D6"/>
                </a:solidFill>
                <a:latin typeface="TT Phobos Inline"/>
              </a:rPr>
              <a:t>DISADVANTAGE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06550" y="6954797"/>
            <a:ext cx="6474899" cy="3824158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-1682759" y="7623158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35057" y="7542745"/>
            <a:ext cx="5469886" cy="3431110"/>
          </a:xfrm>
          <a:custGeom>
            <a:avLst/>
            <a:gdLst/>
            <a:ahLst/>
            <a:cxnLst/>
            <a:rect r="r" b="b" t="t" l="l"/>
            <a:pathLst>
              <a:path h="3431110" w="5469886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3005" y="738761"/>
            <a:ext cx="8657837" cy="89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</a:pPr>
            <a:r>
              <a:rPr lang="en-US" sz="7599">
                <a:solidFill>
                  <a:srgbClr val="253943"/>
                </a:solidFill>
                <a:latin typeface="TT Phobos Inline"/>
              </a:rPr>
              <a:t>ADVANTAGE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5014" y="1923926"/>
            <a:ext cx="8073818" cy="5503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2161" indent="-226080" lvl="1">
              <a:lnSpc>
                <a:spcPts val="2932"/>
              </a:lnSpc>
              <a:buFont typeface="Arial"/>
              <a:buChar char="•"/>
            </a:pPr>
            <a:r>
              <a:rPr lang="en-US" sz="2094">
                <a:solidFill>
                  <a:srgbClr val="060201"/>
                </a:solidFill>
                <a:latin typeface="Libre Baskerville"/>
              </a:rPr>
              <a:t>Students do not have to wait long queues.</a:t>
            </a:r>
          </a:p>
          <a:p>
            <a:pPr>
              <a:lnSpc>
                <a:spcPts val="2932"/>
              </a:lnSpc>
            </a:pPr>
          </a:p>
          <a:p>
            <a:pPr marL="452161" indent="-226080" lvl="1">
              <a:lnSpc>
                <a:spcPts val="2932"/>
              </a:lnSpc>
              <a:buFont typeface="Arial"/>
              <a:buChar char="•"/>
            </a:pPr>
            <a:r>
              <a:rPr lang="en-US" sz="2094">
                <a:solidFill>
                  <a:srgbClr val="060201"/>
                </a:solidFill>
                <a:latin typeface="Libre Baskerville"/>
              </a:rPr>
              <a:t>Librarian does not need to worry about books.</a:t>
            </a:r>
          </a:p>
          <a:p>
            <a:pPr>
              <a:lnSpc>
                <a:spcPts val="2932"/>
              </a:lnSpc>
            </a:pPr>
          </a:p>
          <a:p>
            <a:pPr marL="452161" indent="-226080" lvl="1">
              <a:lnSpc>
                <a:spcPts val="2932"/>
              </a:lnSpc>
              <a:buFont typeface="Arial"/>
              <a:buChar char="•"/>
            </a:pPr>
            <a:r>
              <a:rPr lang="en-US" sz="2094">
                <a:solidFill>
                  <a:srgbClr val="060201"/>
                </a:solidFill>
                <a:latin typeface="Libre Baskerville"/>
              </a:rPr>
              <a:t>This system reduces paper work.</a:t>
            </a:r>
          </a:p>
          <a:p>
            <a:pPr>
              <a:lnSpc>
                <a:spcPts val="2932"/>
              </a:lnSpc>
            </a:pPr>
          </a:p>
          <a:p>
            <a:pPr marL="452161" indent="-226080" lvl="1">
              <a:lnSpc>
                <a:spcPts val="2932"/>
              </a:lnSpc>
              <a:buFont typeface="Arial"/>
              <a:buChar char="•"/>
            </a:pPr>
            <a:r>
              <a:rPr lang="en-US" sz="2094">
                <a:solidFill>
                  <a:srgbClr val="060201"/>
                </a:solidFill>
                <a:latin typeface="Libre Baskerville"/>
              </a:rPr>
              <a:t>It is easy to handle student's and book records.</a:t>
            </a:r>
          </a:p>
          <a:p>
            <a:pPr>
              <a:lnSpc>
                <a:spcPts val="2932"/>
              </a:lnSpc>
            </a:pPr>
          </a:p>
          <a:p>
            <a:pPr marL="452161" indent="-226080" lvl="1">
              <a:lnSpc>
                <a:spcPts val="2932"/>
              </a:lnSpc>
              <a:buFont typeface="Arial"/>
              <a:buChar char="•"/>
            </a:pPr>
            <a:r>
              <a:rPr lang="en-US" sz="2094">
                <a:solidFill>
                  <a:srgbClr val="060201"/>
                </a:solidFill>
                <a:latin typeface="Libre Baskerville"/>
              </a:rPr>
              <a:t>This system saves the times.</a:t>
            </a:r>
          </a:p>
          <a:p>
            <a:pPr>
              <a:lnSpc>
                <a:spcPts val="2932"/>
              </a:lnSpc>
            </a:pPr>
          </a:p>
          <a:p>
            <a:pPr marL="452161" indent="-226080" lvl="1">
              <a:lnSpc>
                <a:spcPts val="2932"/>
              </a:lnSpc>
              <a:buFont typeface="Arial"/>
              <a:buChar char="•"/>
            </a:pPr>
            <a:r>
              <a:rPr lang="en-US" sz="2094">
                <a:solidFill>
                  <a:srgbClr val="060201"/>
                </a:solidFill>
                <a:latin typeface="Libre Baskerville"/>
              </a:rPr>
              <a:t>Information of the students stores permanently.</a:t>
            </a:r>
          </a:p>
          <a:p>
            <a:pPr>
              <a:lnSpc>
                <a:spcPts val="2932"/>
              </a:lnSpc>
            </a:pPr>
          </a:p>
          <a:p>
            <a:pPr marL="452161" indent="-226080" lvl="1">
              <a:lnSpc>
                <a:spcPts val="2932"/>
              </a:lnSpc>
              <a:buFont typeface="Arial"/>
              <a:buChar char="•"/>
            </a:pPr>
            <a:r>
              <a:rPr lang="en-US" sz="2094">
                <a:solidFill>
                  <a:srgbClr val="060201"/>
                </a:solidFill>
                <a:latin typeface="Libre Baskerville"/>
              </a:rPr>
              <a:t>We can easily retrieve data of book or student by searching their id.</a:t>
            </a:r>
          </a:p>
          <a:p>
            <a:pPr>
              <a:lnSpc>
                <a:spcPts val="251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631206" y="1600455"/>
            <a:ext cx="7864789" cy="469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63"/>
              </a:lnSpc>
            </a:pPr>
          </a:p>
          <a:p>
            <a:pPr marL="441623" indent="-220811" lvl="1">
              <a:lnSpc>
                <a:spcPts val="2863"/>
              </a:lnSpc>
              <a:buFont typeface="Arial"/>
              <a:buChar char="•"/>
            </a:pPr>
            <a:r>
              <a:rPr lang="en-US" sz="2045">
                <a:solidFill>
                  <a:srgbClr val="FFF5D6"/>
                </a:solidFill>
                <a:latin typeface="Libre Baskerville"/>
              </a:rPr>
              <a:t> Staff need to be trained.</a:t>
            </a:r>
          </a:p>
          <a:p>
            <a:pPr>
              <a:lnSpc>
                <a:spcPts val="2863"/>
              </a:lnSpc>
            </a:pPr>
          </a:p>
          <a:p>
            <a:pPr marL="441623" indent="-220811" lvl="1">
              <a:lnSpc>
                <a:spcPts val="2863"/>
              </a:lnSpc>
              <a:buFont typeface="Arial"/>
              <a:buChar char="•"/>
            </a:pPr>
            <a:r>
              <a:rPr lang="en-US" sz="2045">
                <a:solidFill>
                  <a:srgbClr val="FFF5D6"/>
                </a:solidFill>
                <a:latin typeface="Libre Baskerville"/>
              </a:rPr>
              <a:t>The system is expensive and takes a lot of time to set up and maintain.</a:t>
            </a:r>
          </a:p>
          <a:p>
            <a:pPr>
              <a:lnSpc>
                <a:spcPts val="2863"/>
              </a:lnSpc>
            </a:pPr>
            <a:r>
              <a:rPr lang="en-US" sz="2045">
                <a:solidFill>
                  <a:srgbClr val="FFF5D6"/>
                </a:solidFill>
                <a:latin typeface="Libre Baskerville"/>
              </a:rPr>
              <a:t>.</a:t>
            </a:r>
          </a:p>
          <a:p>
            <a:pPr marL="441623" indent="-220811" lvl="1">
              <a:lnSpc>
                <a:spcPts val="2863"/>
              </a:lnSpc>
              <a:buFont typeface="Arial"/>
              <a:buChar char="•"/>
            </a:pPr>
            <a:r>
              <a:rPr lang="en-US" sz="2045">
                <a:solidFill>
                  <a:srgbClr val="FFF5D6"/>
                </a:solidFill>
                <a:latin typeface="Libre Baskerville"/>
              </a:rPr>
              <a:t>If the system crashes you may not be able to access the data.</a:t>
            </a:r>
          </a:p>
          <a:p>
            <a:pPr>
              <a:lnSpc>
                <a:spcPts val="2863"/>
              </a:lnSpc>
            </a:pPr>
          </a:p>
          <a:p>
            <a:pPr marL="441623" indent="-220811" lvl="1">
              <a:lnSpc>
                <a:spcPts val="2863"/>
              </a:lnSpc>
              <a:buFont typeface="Arial"/>
              <a:buChar char="•"/>
            </a:pPr>
            <a:r>
              <a:rPr lang="en-US" sz="2045">
                <a:solidFill>
                  <a:srgbClr val="FFF5D6"/>
                </a:solidFill>
                <a:latin typeface="Libre Baskerville"/>
              </a:rPr>
              <a:t> There may be redundancies.</a:t>
            </a:r>
          </a:p>
          <a:p>
            <a:pPr>
              <a:lnSpc>
                <a:spcPts val="2863"/>
              </a:lnSpc>
            </a:pPr>
          </a:p>
          <a:p>
            <a:pPr marL="441623" indent="-220811" lvl="1">
              <a:lnSpc>
                <a:spcPts val="2863"/>
              </a:lnSpc>
              <a:buFont typeface="Arial"/>
              <a:buChar char="•"/>
            </a:pPr>
            <a:r>
              <a:rPr lang="en-US" sz="2045">
                <a:solidFill>
                  <a:srgbClr val="FFF5D6"/>
                </a:solidFill>
                <a:latin typeface="Libre Baskerville"/>
              </a:rPr>
              <a:t>Online facility is not available.</a:t>
            </a:r>
          </a:p>
          <a:p>
            <a:pPr>
              <a:lnSpc>
                <a:spcPts val="2863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476000" y="5366771"/>
            <a:ext cx="5096839" cy="459763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47876" y="2853513"/>
            <a:ext cx="11409703" cy="669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3015" indent="-351508" lvl="1">
              <a:lnSpc>
                <a:spcPts val="4558"/>
              </a:lnSpc>
              <a:buFont typeface="Arial"/>
              <a:buChar char="•"/>
            </a:pPr>
            <a:r>
              <a:rPr lang="en-US" sz="3256">
                <a:solidFill>
                  <a:srgbClr val="253943"/>
                </a:solidFill>
                <a:latin typeface="Libre Baskerville"/>
              </a:rPr>
              <a:t>If required, the system can be expanded for customer login.</a:t>
            </a:r>
          </a:p>
          <a:p>
            <a:pPr>
              <a:lnSpc>
                <a:spcPts val="4558"/>
              </a:lnSpc>
            </a:pPr>
          </a:p>
          <a:p>
            <a:pPr marL="703015" indent="-351508" lvl="1">
              <a:lnSpc>
                <a:spcPts val="4558"/>
              </a:lnSpc>
              <a:buFont typeface="Arial"/>
              <a:buChar char="•"/>
            </a:pPr>
            <a:r>
              <a:rPr lang="en-US" sz="3256">
                <a:solidFill>
                  <a:srgbClr val="253943"/>
                </a:solidFill>
                <a:latin typeface="Libre Baskerville"/>
              </a:rPr>
              <a:t>In any system there is always chance for its enhancement and extension</a:t>
            </a:r>
          </a:p>
          <a:p>
            <a:pPr>
              <a:lnSpc>
                <a:spcPts val="3438"/>
              </a:lnSpc>
            </a:pPr>
          </a:p>
          <a:p>
            <a:pPr marL="703017" indent="-351508" lvl="1">
              <a:lnSpc>
                <a:spcPts val="4558"/>
              </a:lnSpc>
              <a:buFont typeface="Arial"/>
              <a:buChar char="•"/>
            </a:pPr>
            <a:r>
              <a:rPr lang="en-US" sz="3256">
                <a:solidFill>
                  <a:srgbClr val="253943"/>
                </a:solidFill>
                <a:latin typeface="Libre Baskerville"/>
              </a:rPr>
              <a:t>This system can also be enhanced with the change facilities. In future more facilities can be added to the system for its growth.</a:t>
            </a:r>
          </a:p>
          <a:p>
            <a:pPr>
              <a:lnSpc>
                <a:spcPts val="4558"/>
              </a:lnSpc>
            </a:pPr>
          </a:p>
          <a:p>
            <a:pPr marL="703017" indent="-351508" lvl="1">
              <a:lnSpc>
                <a:spcPts val="4558"/>
              </a:lnSpc>
              <a:buFont typeface="Arial"/>
              <a:buChar char="•"/>
            </a:pPr>
            <a:r>
              <a:rPr lang="en-US" sz="3256">
                <a:solidFill>
                  <a:srgbClr val="253943"/>
                </a:solidFill>
                <a:latin typeface="Libre Baskerville"/>
              </a:rPr>
              <a:t>We can make this system as an application which is very useful to the user and the library authority.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362075"/>
            <a:ext cx="16713637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9999">
                <a:solidFill>
                  <a:srgbClr val="253943"/>
                </a:solidFill>
                <a:latin typeface="TT Phobos Inline"/>
              </a:rPr>
              <a:t>FUTURE SCOPE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66815" y="5924315"/>
            <a:ext cx="18968198" cy="8725371"/>
          </a:xfrm>
          <a:custGeom>
            <a:avLst/>
            <a:gdLst/>
            <a:ahLst/>
            <a:cxnLst/>
            <a:rect r="r" b="b" t="t" l="l"/>
            <a:pathLst>
              <a:path h="8725371" w="18968198">
                <a:moveTo>
                  <a:pt x="0" y="0"/>
                </a:moveTo>
                <a:lnTo>
                  <a:pt x="18968198" y="0"/>
                </a:lnTo>
                <a:lnTo>
                  <a:pt x="18968198" y="8725370"/>
                </a:lnTo>
                <a:lnTo>
                  <a:pt x="0" y="8725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7281" y="5143500"/>
            <a:ext cx="4161103" cy="2375611"/>
          </a:xfrm>
          <a:custGeom>
            <a:avLst/>
            <a:gdLst/>
            <a:ahLst/>
            <a:cxnLst/>
            <a:rect r="r" b="b" t="t" l="l"/>
            <a:pathLst>
              <a:path h="2375611" w="4161103">
                <a:moveTo>
                  <a:pt x="0" y="0"/>
                </a:moveTo>
                <a:lnTo>
                  <a:pt x="4161102" y="0"/>
                </a:lnTo>
                <a:lnTo>
                  <a:pt x="4161102" y="2375611"/>
                </a:lnTo>
                <a:lnTo>
                  <a:pt x="0" y="2375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89771" y="2982499"/>
            <a:ext cx="10760250" cy="5595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1033" indent="-345516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5D6"/>
                </a:solidFill>
                <a:latin typeface="Libre Baskerville"/>
              </a:rPr>
              <a:t> In this application we can entry a new book which has a specific id, price, pages, book name, publisher. We also add a student's information such as name, id, father's name, batch, semester which is help admin when a student issue a book &amp; return a book.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5D6"/>
                </a:solidFill>
                <a:latin typeface="Libre Baskerville"/>
              </a:rPr>
              <a:t> </a:t>
            </a:r>
          </a:p>
          <a:p>
            <a:pPr marL="691033" indent="-345516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5D6"/>
                </a:solidFill>
                <a:latin typeface="Libre Baskerville"/>
              </a:rPr>
              <a:t>If admin wants to see the details information of returning or issuing a book with date, he needs to click just a button on our system.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24922" y="1400175"/>
            <a:ext cx="16516547" cy="131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3"/>
              </a:lnSpc>
            </a:pPr>
            <a:r>
              <a:rPr lang="en-US" sz="11075">
                <a:solidFill>
                  <a:srgbClr val="FFF5D6"/>
                </a:solidFill>
                <a:latin typeface="TT Phobos Inline"/>
              </a:rPr>
              <a:t>CONCLUSION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6776" y="4694162"/>
            <a:ext cx="16554449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9999">
                <a:solidFill>
                  <a:srgbClr val="FFF5D6"/>
                </a:solidFill>
                <a:latin typeface="TT Phobos Inline"/>
              </a:rPr>
              <a:t>THANK YOU !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633671" y="-879902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18711" y="415934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030953"/>
            <a:ext cx="5238292" cy="4133488"/>
          </a:xfrm>
          <a:custGeom>
            <a:avLst/>
            <a:gdLst/>
            <a:ahLst/>
            <a:cxnLst/>
            <a:rect r="r" b="b" t="t" l="l"/>
            <a:pathLst>
              <a:path h="4133488" w="5238292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91271" y="5315398"/>
            <a:ext cx="5469886" cy="3431110"/>
          </a:xfrm>
          <a:custGeom>
            <a:avLst/>
            <a:gdLst/>
            <a:ahLst/>
            <a:cxnLst/>
            <a:rect r="r" b="b" t="t" l="l"/>
            <a:pathLst>
              <a:path h="3431110" w="5469886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DAFwIckcVSM</dc:identifier>
  <dcterms:modified xsi:type="dcterms:W3CDTF">2011-08-01T06:04:30Z</dcterms:modified>
  <cp:revision>1</cp:revision>
  <dc:title>Copy of Blood donation management system</dc:title>
</cp:coreProperties>
</file>